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MJG (Bernhard)" userId="8c651d8e-946e-4948-8a64-4c10bca0126f" providerId="ADAL" clId="{6D68E72A-8B6E-44DB-8DC9-3B4BB91B6088}"/>
    <pc:docChg chg="custSel modSld">
      <pc:chgData name="Seelen, BMJG (Bernhard)" userId="8c651d8e-946e-4948-8a64-4c10bca0126f" providerId="ADAL" clId="{6D68E72A-8B6E-44DB-8DC9-3B4BB91B6088}" dt="2021-11-23T14:16:02.953" v="109" actId="6549"/>
      <pc:docMkLst>
        <pc:docMk/>
      </pc:docMkLst>
      <pc:sldChg chg="modSp mod">
        <pc:chgData name="Seelen, BMJG (Bernhard)" userId="8c651d8e-946e-4948-8a64-4c10bca0126f" providerId="ADAL" clId="{6D68E72A-8B6E-44DB-8DC9-3B4BB91B6088}" dt="2021-11-23T14:15:55.536" v="108" actId="14100"/>
        <pc:sldMkLst>
          <pc:docMk/>
          <pc:sldMk cId="4048668000" sldId="257"/>
        </pc:sldMkLst>
        <pc:spChg chg="mod">
          <ac:chgData name="Seelen, BMJG (Bernhard)" userId="8c651d8e-946e-4948-8a64-4c10bca0126f" providerId="ADAL" clId="{6D68E72A-8B6E-44DB-8DC9-3B4BB91B6088}" dt="2021-11-23T14:15:55.536" v="108" actId="14100"/>
          <ac:spMkLst>
            <pc:docMk/>
            <pc:sldMk cId="4048668000" sldId="257"/>
            <ac:spMk id="3" creationId="{153E8648-0C7D-4FFD-A761-F6D80024D336}"/>
          </ac:spMkLst>
        </pc:spChg>
        <pc:spChg chg="mod">
          <ac:chgData name="Seelen, BMJG (Bernhard)" userId="8c651d8e-946e-4948-8a64-4c10bca0126f" providerId="ADAL" clId="{6D68E72A-8B6E-44DB-8DC9-3B4BB91B6088}" dt="2021-11-23T14:15:13.192" v="33" actId="14100"/>
          <ac:spMkLst>
            <pc:docMk/>
            <pc:sldMk cId="4048668000" sldId="257"/>
            <ac:spMk id="5" creationId="{351855A3-FFB1-45E8-8109-EAD96CD50B13}"/>
          </ac:spMkLst>
        </pc:spChg>
      </pc:sldChg>
      <pc:sldChg chg="modSp mod">
        <pc:chgData name="Seelen, BMJG (Bernhard)" userId="8c651d8e-946e-4948-8a64-4c10bca0126f" providerId="ADAL" clId="{6D68E72A-8B6E-44DB-8DC9-3B4BB91B6088}" dt="2021-11-23T14:16:02.953" v="109" actId="6549"/>
        <pc:sldMkLst>
          <pc:docMk/>
          <pc:sldMk cId="1286555208" sldId="259"/>
        </pc:sldMkLst>
        <pc:spChg chg="mod">
          <ac:chgData name="Seelen, BMJG (Bernhard)" userId="8c651d8e-946e-4948-8a64-4c10bca0126f" providerId="ADAL" clId="{6D68E72A-8B6E-44DB-8DC9-3B4BB91B6088}" dt="2021-11-23T14:16:02.953" v="109" actId="6549"/>
          <ac:spMkLst>
            <pc:docMk/>
            <pc:sldMk cId="1286555208" sldId="259"/>
            <ac:spMk id="6" creationId="{6A3CDB3F-5BA8-49BA-8BE7-8EAAC4B917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4E9B95-24EF-457A-99BE-8AF9669CB6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quote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E54EAAE-A5DE-4372-949E-9204C32DEC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Bespreken</a:t>
            </a:r>
            <a:r>
              <a:rPr lang="en-US" dirty="0"/>
              <a:t> van </a:t>
            </a:r>
            <a:r>
              <a:rPr lang="en-US" dirty="0" err="1"/>
              <a:t>opgaven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003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3E8648-0C7D-4FFD-A761-F6D80024D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21373"/>
            <a:ext cx="10178322" cy="1842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Voor</a:t>
            </a:r>
            <a:r>
              <a:rPr lang="en-US" sz="2400" dirty="0"/>
              <a:t> percentage </a:t>
            </a:r>
            <a:r>
              <a:rPr lang="en-US" sz="2400" dirty="0" err="1"/>
              <a:t>wordt</a:t>
            </a:r>
            <a:r>
              <a:rPr lang="en-US" sz="2400" dirty="0"/>
              <a:t> </a:t>
            </a:r>
            <a:r>
              <a:rPr lang="en-US" sz="2400" dirty="0" err="1"/>
              <a:t>hier</a:t>
            </a:r>
            <a:r>
              <a:rPr lang="en-US" sz="2400" dirty="0"/>
              <a:t> </a:t>
            </a:r>
            <a:r>
              <a:rPr lang="en-US" sz="2400" dirty="0" err="1"/>
              <a:t>vaak</a:t>
            </a:r>
            <a:r>
              <a:rPr lang="en-US" sz="2400" dirty="0"/>
              <a:t> het word quote </a:t>
            </a:r>
            <a:r>
              <a:rPr lang="en-US" sz="2400" dirty="0" err="1"/>
              <a:t>gebruikt</a:t>
            </a:r>
            <a:r>
              <a:rPr lang="en-US" sz="2400" dirty="0"/>
              <a:t>!</a:t>
            </a:r>
          </a:p>
          <a:p>
            <a:pPr marL="0" indent="0">
              <a:buNone/>
            </a:pPr>
            <a:r>
              <a:rPr lang="en-US" sz="2400" dirty="0" err="1"/>
              <a:t>Importquote</a:t>
            </a:r>
            <a:r>
              <a:rPr lang="en-US" sz="2400" dirty="0"/>
              <a:t>: De </a:t>
            </a:r>
            <a:r>
              <a:rPr lang="en-US" sz="2400" dirty="0" err="1"/>
              <a:t>totale</a:t>
            </a:r>
            <a:r>
              <a:rPr lang="en-US" sz="2400" dirty="0"/>
              <a:t> </a:t>
            </a:r>
            <a:r>
              <a:rPr lang="en-US" sz="2400" dirty="0" err="1"/>
              <a:t>invoerwaarde</a:t>
            </a:r>
            <a:r>
              <a:rPr lang="en-US" sz="2400" dirty="0"/>
              <a:t> in </a:t>
            </a:r>
            <a:r>
              <a:rPr lang="en-US" sz="2400" dirty="0" err="1"/>
              <a:t>procenten</a:t>
            </a:r>
            <a:r>
              <a:rPr lang="en-US" sz="2400" dirty="0"/>
              <a:t> van het </a:t>
            </a:r>
            <a:r>
              <a:rPr lang="en-US" sz="2400" dirty="0" err="1"/>
              <a:t>nationaal</a:t>
            </a:r>
            <a:r>
              <a:rPr lang="en-US" sz="2400" dirty="0"/>
              <a:t> </a:t>
            </a:r>
            <a:r>
              <a:rPr lang="en-US" sz="2400" dirty="0" err="1"/>
              <a:t>inkomen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Exportquote</a:t>
            </a:r>
            <a:r>
              <a:rPr lang="en-US" sz="2400" dirty="0"/>
              <a:t>: De </a:t>
            </a:r>
            <a:r>
              <a:rPr lang="en-US" sz="2400" dirty="0" err="1"/>
              <a:t>totale</a:t>
            </a:r>
            <a:r>
              <a:rPr lang="en-US" sz="2400" dirty="0"/>
              <a:t> </a:t>
            </a:r>
            <a:r>
              <a:rPr lang="en-US" sz="2400" dirty="0" err="1"/>
              <a:t>uitvoerwaarde</a:t>
            </a:r>
            <a:r>
              <a:rPr lang="en-US" sz="2400" dirty="0"/>
              <a:t> in </a:t>
            </a:r>
            <a:r>
              <a:rPr lang="en-US" sz="2400" dirty="0" err="1"/>
              <a:t>procenten</a:t>
            </a:r>
            <a:r>
              <a:rPr lang="en-US" sz="2400" dirty="0"/>
              <a:t> van het national </a:t>
            </a:r>
            <a:r>
              <a:rPr lang="en-US" sz="2400" dirty="0" err="1"/>
              <a:t>inkomen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351855A3-FFB1-45E8-8109-EAD96CD50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22582"/>
          </a:xfrm>
        </p:spPr>
        <p:txBody>
          <a:bodyPr>
            <a:normAutofit/>
          </a:bodyPr>
          <a:lstStyle/>
          <a:p>
            <a:r>
              <a:rPr lang="en-US" sz="4000" dirty="0" err="1"/>
              <a:t>Importpercentage</a:t>
            </a:r>
            <a:r>
              <a:rPr lang="en-US" sz="4000" dirty="0"/>
              <a:t>  &amp;  </a:t>
            </a:r>
            <a:r>
              <a:rPr lang="en-US" sz="4000" dirty="0" err="1"/>
              <a:t>Exportpercentage</a:t>
            </a:r>
            <a:endParaRPr lang="nl-NL" sz="4000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6A3CDB3F-5BA8-49BA-8BE7-8EAAC4B917AA}"/>
              </a:ext>
            </a:extLst>
          </p:cNvPr>
          <p:cNvSpPr txBox="1">
            <a:spLocks/>
          </p:cNvSpPr>
          <p:nvPr/>
        </p:nvSpPr>
        <p:spPr>
          <a:xfrm>
            <a:off x="1246682" y="4011994"/>
            <a:ext cx="4526270" cy="2246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/>
              <a:t>Rekenvoorbeeld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dirty="0" err="1"/>
              <a:t>Gegevens</a:t>
            </a:r>
            <a:r>
              <a:rPr lang="en-US" dirty="0"/>
              <a:t> van Nederland</a:t>
            </a:r>
          </a:p>
          <a:p>
            <a:pPr marL="0" indent="0">
              <a:buNone/>
            </a:pPr>
            <a:r>
              <a:rPr lang="en-US" dirty="0" err="1"/>
              <a:t>Nationaal</a:t>
            </a:r>
            <a:r>
              <a:rPr lang="en-US" dirty="0"/>
              <a:t> </a:t>
            </a:r>
            <a:r>
              <a:rPr lang="en-US" dirty="0" err="1"/>
              <a:t>inkomen</a:t>
            </a:r>
            <a:r>
              <a:rPr lang="en-US" dirty="0"/>
              <a:t> € 725 </a:t>
            </a:r>
            <a:r>
              <a:rPr lang="en-US" dirty="0" err="1"/>
              <a:t>miljard</a:t>
            </a:r>
            <a:r>
              <a:rPr lang="nl-NL" dirty="0"/>
              <a:t> 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Exportwaarde</a:t>
            </a:r>
            <a:r>
              <a:rPr lang="en-US" dirty="0"/>
              <a:t> € 550 </a:t>
            </a:r>
            <a:r>
              <a:rPr lang="en-US" dirty="0" err="1"/>
              <a:t>miljard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Importwaarde</a:t>
            </a:r>
            <a:r>
              <a:rPr lang="en-US" dirty="0"/>
              <a:t> € 475 </a:t>
            </a:r>
            <a:r>
              <a:rPr lang="en-US" dirty="0" err="1"/>
              <a:t>miljard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2AF6B30-EED3-4A96-B3D9-E3B6B93A382D}"/>
              </a:ext>
            </a:extLst>
          </p:cNvPr>
          <p:cNvSpPr txBox="1"/>
          <p:nvPr/>
        </p:nvSpPr>
        <p:spPr>
          <a:xfrm>
            <a:off x="5777948" y="4333461"/>
            <a:ext cx="223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Exportquote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079B9E4-084E-470F-9C23-8E90BE79DA55}"/>
              </a:ext>
            </a:extLst>
          </p:cNvPr>
          <p:cNvSpPr txBox="1"/>
          <p:nvPr/>
        </p:nvSpPr>
        <p:spPr>
          <a:xfrm>
            <a:off x="5784248" y="5541904"/>
            <a:ext cx="223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Importquote</a:t>
            </a:r>
          </a:p>
        </p:txBody>
      </p:sp>
      <p:graphicFrame>
        <p:nvGraphicFramePr>
          <p:cNvPr id="9" name="Tabel 8">
            <a:extLst>
              <a:ext uri="{FF2B5EF4-FFF2-40B4-BE49-F238E27FC236}">
                <a16:creationId xmlns:a16="http://schemas.microsoft.com/office/drawing/2014/main" id="{38B5F73D-B7C1-4880-B222-A0FC4408B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508416"/>
              </p:ext>
            </p:extLst>
          </p:nvPr>
        </p:nvGraphicFramePr>
        <p:xfrm>
          <a:off x="7129670" y="4131323"/>
          <a:ext cx="3626857" cy="855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721">
                  <a:extLst>
                    <a:ext uri="{9D8B030D-6E8A-4147-A177-3AD203B41FA5}">
                      <a16:colId xmlns:a16="http://schemas.microsoft.com/office/drawing/2014/main" val="489195677"/>
                    </a:ext>
                  </a:extLst>
                </a:gridCol>
                <a:gridCol w="887896">
                  <a:extLst>
                    <a:ext uri="{9D8B030D-6E8A-4147-A177-3AD203B41FA5}">
                      <a16:colId xmlns:a16="http://schemas.microsoft.com/office/drawing/2014/main" val="3802550929"/>
                    </a:ext>
                  </a:extLst>
                </a:gridCol>
                <a:gridCol w="1387240">
                  <a:extLst>
                    <a:ext uri="{9D8B030D-6E8A-4147-A177-3AD203B41FA5}">
                      <a16:colId xmlns:a16="http://schemas.microsoft.com/office/drawing/2014/main" val="3410028063"/>
                    </a:ext>
                  </a:extLst>
                </a:gridCol>
              </a:tblGrid>
              <a:tr h="42762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€ 725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€ </a:t>
                      </a:r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€ 550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629422"/>
                  </a:ext>
                </a:extLst>
              </a:tr>
              <a:tr h="427627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91809"/>
                  </a:ext>
                </a:extLst>
              </a:tr>
            </a:tbl>
          </a:graphicData>
        </a:graphic>
      </p:graphicFrame>
      <p:graphicFrame>
        <p:nvGraphicFramePr>
          <p:cNvPr id="10" name="Tabel 9">
            <a:extLst>
              <a:ext uri="{FF2B5EF4-FFF2-40B4-BE49-F238E27FC236}">
                <a16:creationId xmlns:a16="http://schemas.microsoft.com/office/drawing/2014/main" id="{079D6F7F-980A-4BF5-B16C-07793D943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190600"/>
              </p:ext>
            </p:extLst>
          </p:nvPr>
        </p:nvGraphicFramePr>
        <p:xfrm>
          <a:off x="7129670" y="5402983"/>
          <a:ext cx="3626857" cy="855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8469">
                  <a:extLst>
                    <a:ext uri="{9D8B030D-6E8A-4147-A177-3AD203B41FA5}">
                      <a16:colId xmlns:a16="http://schemas.microsoft.com/office/drawing/2014/main" val="489195677"/>
                    </a:ext>
                  </a:extLst>
                </a:gridCol>
                <a:gridCol w="921206">
                  <a:extLst>
                    <a:ext uri="{9D8B030D-6E8A-4147-A177-3AD203B41FA5}">
                      <a16:colId xmlns:a16="http://schemas.microsoft.com/office/drawing/2014/main" val="3802550929"/>
                    </a:ext>
                  </a:extLst>
                </a:gridCol>
                <a:gridCol w="1367182">
                  <a:extLst>
                    <a:ext uri="{9D8B030D-6E8A-4147-A177-3AD203B41FA5}">
                      <a16:colId xmlns:a16="http://schemas.microsoft.com/office/drawing/2014/main" val="3410028063"/>
                    </a:ext>
                  </a:extLst>
                </a:gridCol>
              </a:tblGrid>
              <a:tr h="42762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€ 725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€ </a:t>
                      </a:r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€ 475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629422"/>
                  </a:ext>
                </a:extLst>
              </a:tr>
              <a:tr h="427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91809"/>
                  </a:ext>
                </a:extLst>
              </a:tr>
            </a:tbl>
          </a:graphicData>
        </a:graphic>
      </p:graphicFrame>
      <p:sp>
        <p:nvSpPr>
          <p:cNvPr id="11" name="Tekstvak 10">
            <a:extLst>
              <a:ext uri="{FF2B5EF4-FFF2-40B4-BE49-F238E27FC236}">
                <a16:creationId xmlns:a16="http://schemas.microsoft.com/office/drawing/2014/main" id="{19FA47DE-1BAA-404A-A604-CC6F567A0013}"/>
              </a:ext>
            </a:extLst>
          </p:cNvPr>
          <p:cNvSpPr txBox="1"/>
          <p:nvPr/>
        </p:nvSpPr>
        <p:spPr>
          <a:xfrm>
            <a:off x="9641608" y="4577691"/>
            <a:ext cx="980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</a:rPr>
              <a:t>75,9%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AE2F5D2-116F-4D6D-A13E-8A6D9CEC197B}"/>
              </a:ext>
            </a:extLst>
          </p:cNvPr>
          <p:cNvSpPr txBox="1"/>
          <p:nvPr/>
        </p:nvSpPr>
        <p:spPr>
          <a:xfrm>
            <a:off x="9689727" y="583061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</a:rPr>
              <a:t>65,5%</a:t>
            </a:r>
          </a:p>
        </p:txBody>
      </p:sp>
    </p:spTree>
    <p:extLst>
      <p:ext uri="{BB962C8B-B14F-4D97-AF65-F5344CB8AC3E}">
        <p14:creationId xmlns:p14="http://schemas.microsoft.com/office/powerpoint/2010/main" val="404866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51855A3-FFB1-45E8-8109-EAD96CD50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Importquote</a:t>
            </a:r>
            <a:r>
              <a:rPr lang="en-US" dirty="0"/>
              <a:t>  &amp;  </a:t>
            </a:r>
            <a:r>
              <a:rPr lang="en-US" dirty="0" err="1"/>
              <a:t>Exportquote</a:t>
            </a:r>
            <a:endParaRPr lang="nl-NL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6A3CDB3F-5BA8-49BA-8BE7-8EAAC4B917AA}"/>
              </a:ext>
            </a:extLst>
          </p:cNvPr>
          <p:cNvSpPr txBox="1">
            <a:spLocks/>
          </p:cNvSpPr>
          <p:nvPr/>
        </p:nvSpPr>
        <p:spPr>
          <a:xfrm>
            <a:off x="1246682" y="4011994"/>
            <a:ext cx="4526270" cy="2246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Gegevens</a:t>
            </a:r>
            <a:r>
              <a:rPr lang="en-US" dirty="0"/>
              <a:t> van Noord-Korea</a:t>
            </a:r>
          </a:p>
          <a:p>
            <a:pPr marL="0" indent="0">
              <a:buNone/>
            </a:pPr>
            <a:r>
              <a:rPr lang="en-US" dirty="0" err="1"/>
              <a:t>Nationaal</a:t>
            </a:r>
            <a:r>
              <a:rPr lang="en-US" dirty="0"/>
              <a:t> </a:t>
            </a:r>
            <a:r>
              <a:rPr lang="en-US" dirty="0" err="1"/>
              <a:t>inkomen</a:t>
            </a:r>
            <a:r>
              <a:rPr lang="en-US" dirty="0"/>
              <a:t> € 40 </a:t>
            </a:r>
            <a:r>
              <a:rPr lang="en-US" dirty="0" err="1"/>
              <a:t>miljard</a:t>
            </a:r>
            <a:r>
              <a:rPr lang="nl-NL" dirty="0"/>
              <a:t> 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Uitvoerwaarde</a:t>
            </a:r>
            <a:r>
              <a:rPr lang="en-US" dirty="0"/>
              <a:t> € 3,9 </a:t>
            </a:r>
            <a:r>
              <a:rPr lang="en-US" dirty="0" err="1"/>
              <a:t>miljard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Invoerwaarde</a:t>
            </a:r>
            <a:r>
              <a:rPr lang="en-US" dirty="0"/>
              <a:t> € 4,8 </a:t>
            </a:r>
            <a:r>
              <a:rPr lang="en-US" dirty="0" err="1"/>
              <a:t>miljard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2AF6B30-EED3-4A96-B3D9-E3B6B93A382D}"/>
              </a:ext>
            </a:extLst>
          </p:cNvPr>
          <p:cNvSpPr txBox="1"/>
          <p:nvPr/>
        </p:nvSpPr>
        <p:spPr>
          <a:xfrm>
            <a:off x="5777948" y="4333461"/>
            <a:ext cx="223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Exportquote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079B9E4-084E-470F-9C23-8E90BE79DA55}"/>
              </a:ext>
            </a:extLst>
          </p:cNvPr>
          <p:cNvSpPr txBox="1"/>
          <p:nvPr/>
        </p:nvSpPr>
        <p:spPr>
          <a:xfrm>
            <a:off x="5784248" y="5541904"/>
            <a:ext cx="223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Importquote</a:t>
            </a:r>
          </a:p>
        </p:txBody>
      </p:sp>
      <p:graphicFrame>
        <p:nvGraphicFramePr>
          <p:cNvPr id="9" name="Tabel 8">
            <a:extLst>
              <a:ext uri="{FF2B5EF4-FFF2-40B4-BE49-F238E27FC236}">
                <a16:creationId xmlns:a16="http://schemas.microsoft.com/office/drawing/2014/main" id="{38B5F73D-B7C1-4880-B222-A0FC4408B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109030"/>
              </p:ext>
            </p:extLst>
          </p:nvPr>
        </p:nvGraphicFramePr>
        <p:xfrm>
          <a:off x="7129670" y="4131323"/>
          <a:ext cx="3626857" cy="855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721">
                  <a:extLst>
                    <a:ext uri="{9D8B030D-6E8A-4147-A177-3AD203B41FA5}">
                      <a16:colId xmlns:a16="http://schemas.microsoft.com/office/drawing/2014/main" val="489195677"/>
                    </a:ext>
                  </a:extLst>
                </a:gridCol>
                <a:gridCol w="887896">
                  <a:extLst>
                    <a:ext uri="{9D8B030D-6E8A-4147-A177-3AD203B41FA5}">
                      <a16:colId xmlns:a16="http://schemas.microsoft.com/office/drawing/2014/main" val="3802550929"/>
                    </a:ext>
                  </a:extLst>
                </a:gridCol>
                <a:gridCol w="1387240">
                  <a:extLst>
                    <a:ext uri="{9D8B030D-6E8A-4147-A177-3AD203B41FA5}">
                      <a16:colId xmlns:a16="http://schemas.microsoft.com/office/drawing/2014/main" val="3410028063"/>
                    </a:ext>
                  </a:extLst>
                </a:gridCol>
              </a:tblGrid>
              <a:tr h="42762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€ 40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€ </a:t>
                      </a:r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€ 3,9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629422"/>
                  </a:ext>
                </a:extLst>
              </a:tr>
              <a:tr h="427627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91809"/>
                  </a:ext>
                </a:extLst>
              </a:tr>
            </a:tbl>
          </a:graphicData>
        </a:graphic>
      </p:graphicFrame>
      <p:graphicFrame>
        <p:nvGraphicFramePr>
          <p:cNvPr id="10" name="Tabel 9">
            <a:extLst>
              <a:ext uri="{FF2B5EF4-FFF2-40B4-BE49-F238E27FC236}">
                <a16:creationId xmlns:a16="http://schemas.microsoft.com/office/drawing/2014/main" id="{079D6F7F-980A-4BF5-B16C-07793D943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486814"/>
              </p:ext>
            </p:extLst>
          </p:nvPr>
        </p:nvGraphicFramePr>
        <p:xfrm>
          <a:off x="7129670" y="5402983"/>
          <a:ext cx="3626857" cy="855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8469">
                  <a:extLst>
                    <a:ext uri="{9D8B030D-6E8A-4147-A177-3AD203B41FA5}">
                      <a16:colId xmlns:a16="http://schemas.microsoft.com/office/drawing/2014/main" val="489195677"/>
                    </a:ext>
                  </a:extLst>
                </a:gridCol>
                <a:gridCol w="921206">
                  <a:extLst>
                    <a:ext uri="{9D8B030D-6E8A-4147-A177-3AD203B41FA5}">
                      <a16:colId xmlns:a16="http://schemas.microsoft.com/office/drawing/2014/main" val="3802550929"/>
                    </a:ext>
                  </a:extLst>
                </a:gridCol>
                <a:gridCol w="1367182">
                  <a:extLst>
                    <a:ext uri="{9D8B030D-6E8A-4147-A177-3AD203B41FA5}">
                      <a16:colId xmlns:a16="http://schemas.microsoft.com/office/drawing/2014/main" val="3410028063"/>
                    </a:ext>
                  </a:extLst>
                </a:gridCol>
              </a:tblGrid>
              <a:tr h="42762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€ 40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€ </a:t>
                      </a:r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€ 4,8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629422"/>
                  </a:ext>
                </a:extLst>
              </a:tr>
              <a:tr h="427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91809"/>
                  </a:ext>
                </a:extLst>
              </a:tr>
            </a:tbl>
          </a:graphicData>
        </a:graphic>
      </p:graphicFrame>
      <p:sp>
        <p:nvSpPr>
          <p:cNvPr id="11" name="Tekstvak 10">
            <a:extLst>
              <a:ext uri="{FF2B5EF4-FFF2-40B4-BE49-F238E27FC236}">
                <a16:creationId xmlns:a16="http://schemas.microsoft.com/office/drawing/2014/main" id="{19FA47DE-1BAA-404A-A604-CC6F567A0013}"/>
              </a:ext>
            </a:extLst>
          </p:cNvPr>
          <p:cNvSpPr txBox="1"/>
          <p:nvPr/>
        </p:nvSpPr>
        <p:spPr>
          <a:xfrm>
            <a:off x="9641608" y="4577691"/>
            <a:ext cx="980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</a:rPr>
              <a:t>9,75%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B5D717D-B81D-45B1-A55C-9D14F071BD86}"/>
              </a:ext>
            </a:extLst>
          </p:cNvPr>
          <p:cNvSpPr txBox="1"/>
          <p:nvPr/>
        </p:nvSpPr>
        <p:spPr>
          <a:xfrm>
            <a:off x="9641608" y="5888905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00B050"/>
                </a:solidFill>
              </a:rPr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128655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BA0CCD-189C-4078-AE3A-4FE82687B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 of  </a:t>
            </a:r>
            <a:r>
              <a:rPr lang="en-US" dirty="0" err="1"/>
              <a:t>gesloten</a:t>
            </a:r>
            <a:r>
              <a:rPr lang="en-US" dirty="0"/>
              <a:t> </a:t>
            </a:r>
            <a:r>
              <a:rPr lang="en-US" dirty="0" err="1"/>
              <a:t>economie</a:t>
            </a:r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2CBE3C41-46AC-4B4F-A04F-D11D460CA639}"/>
              </a:ext>
            </a:extLst>
          </p:cNvPr>
          <p:cNvSpPr txBox="1">
            <a:spLocks/>
          </p:cNvSpPr>
          <p:nvPr/>
        </p:nvSpPr>
        <p:spPr>
          <a:xfrm>
            <a:off x="1404078" y="1820443"/>
            <a:ext cx="10178322" cy="2110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/>
              <a:t>Open </a:t>
            </a:r>
            <a:r>
              <a:rPr lang="en-US" sz="2800" b="1" dirty="0" err="1"/>
              <a:t>economie</a:t>
            </a:r>
            <a:r>
              <a:rPr lang="en-US" sz="2800" dirty="0"/>
              <a:t>: land met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hoge</a:t>
            </a:r>
            <a:r>
              <a:rPr lang="en-US" sz="2800" dirty="0"/>
              <a:t> import-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exportquote</a:t>
            </a:r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b="1" dirty="0" err="1"/>
              <a:t>Gesloten</a:t>
            </a:r>
            <a:r>
              <a:rPr lang="en-US" sz="2800" b="1" dirty="0"/>
              <a:t> </a:t>
            </a:r>
            <a:r>
              <a:rPr lang="en-US" sz="2800" b="1" dirty="0" err="1"/>
              <a:t>economie</a:t>
            </a:r>
            <a:r>
              <a:rPr lang="en-US" sz="2800" dirty="0"/>
              <a:t>: land met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lage</a:t>
            </a:r>
            <a:r>
              <a:rPr lang="en-US" sz="2800" dirty="0"/>
              <a:t> import-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exportquote</a:t>
            </a:r>
            <a:endParaRPr lang="nl-NL" sz="2800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3DC604C9-6E03-43A6-99E9-1DEA1AD64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94301"/>
              </p:ext>
            </p:extLst>
          </p:nvPr>
        </p:nvGraphicFramePr>
        <p:xfrm>
          <a:off x="1404078" y="4365523"/>
          <a:ext cx="7592439" cy="2110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813">
                  <a:extLst>
                    <a:ext uri="{9D8B030D-6E8A-4147-A177-3AD203B41FA5}">
                      <a16:colId xmlns:a16="http://schemas.microsoft.com/office/drawing/2014/main" val="2744478417"/>
                    </a:ext>
                  </a:extLst>
                </a:gridCol>
                <a:gridCol w="2530813">
                  <a:extLst>
                    <a:ext uri="{9D8B030D-6E8A-4147-A177-3AD203B41FA5}">
                      <a16:colId xmlns:a16="http://schemas.microsoft.com/office/drawing/2014/main" val="157715109"/>
                    </a:ext>
                  </a:extLst>
                </a:gridCol>
                <a:gridCol w="2530813">
                  <a:extLst>
                    <a:ext uri="{9D8B030D-6E8A-4147-A177-3AD203B41FA5}">
                      <a16:colId xmlns:a16="http://schemas.microsoft.com/office/drawing/2014/main" val="209163944"/>
                    </a:ext>
                  </a:extLst>
                </a:gridCol>
              </a:tblGrid>
              <a:tr h="703364">
                <a:tc>
                  <a:txBody>
                    <a:bodyPr/>
                    <a:lstStyle/>
                    <a:p>
                      <a:pPr algn="ctr"/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Nederland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Noord-Korea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440075"/>
                  </a:ext>
                </a:extLst>
              </a:tr>
              <a:tr h="703364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Exportquote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75,95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9,75%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820746"/>
                  </a:ext>
                </a:extLst>
              </a:tr>
              <a:tr h="703364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Importquote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65,5%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771570"/>
                  </a:ext>
                </a:extLst>
              </a:tr>
            </a:tbl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A2A9A0A3-ABAA-4B5D-9750-FFF0F582D023}"/>
              </a:ext>
            </a:extLst>
          </p:cNvPr>
          <p:cNvSpPr txBox="1"/>
          <p:nvPr/>
        </p:nvSpPr>
        <p:spPr>
          <a:xfrm rot="20771980">
            <a:off x="3708152" y="3821207"/>
            <a:ext cx="23297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OPEN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4953263-E437-48AE-8BE7-A79DC9664BFD}"/>
              </a:ext>
            </a:extLst>
          </p:cNvPr>
          <p:cNvSpPr txBox="1"/>
          <p:nvPr/>
        </p:nvSpPr>
        <p:spPr>
          <a:xfrm rot="20771980">
            <a:off x="6137153" y="3622892"/>
            <a:ext cx="35070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GESLOTEN</a:t>
            </a:r>
          </a:p>
        </p:txBody>
      </p:sp>
    </p:spTree>
    <p:extLst>
      <p:ext uri="{BB962C8B-B14F-4D97-AF65-F5344CB8AC3E}">
        <p14:creationId xmlns:p14="http://schemas.microsoft.com/office/powerpoint/2010/main" val="54976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49</TotalTime>
  <Words>161</Words>
  <Application>Microsoft Office PowerPoint</Application>
  <PresentationFormat>Breedbeeld</PresentationFormat>
  <Paragraphs>54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Badge</vt:lpstr>
      <vt:lpstr>quote</vt:lpstr>
      <vt:lpstr>Importpercentage  &amp;  Exportpercentage</vt:lpstr>
      <vt:lpstr>Importquote  &amp;  Exportquote</vt:lpstr>
      <vt:lpstr>Open  of  gesloten economie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quote</dc:title>
  <dc:creator>Seelen, BMJG (Bernard)</dc:creator>
  <cp:lastModifiedBy>Seelen, BMJG (Bernhard)</cp:lastModifiedBy>
  <cp:revision>6</cp:revision>
  <dcterms:created xsi:type="dcterms:W3CDTF">2020-05-07T10:22:33Z</dcterms:created>
  <dcterms:modified xsi:type="dcterms:W3CDTF">2021-11-23T14:16:13Z</dcterms:modified>
</cp:coreProperties>
</file>